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61" r:id="rId4"/>
    <p:sldId id="262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CBA-2F40-4F31-AB46-497C7F0A55CD}" type="datetimeFigureOut">
              <a:rPr lang="en-GB" smtClean="0"/>
              <a:t>13/09/2012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FA92-F438-49B6-BA27-8B7E3B48F0A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CBA-2F40-4F31-AB46-497C7F0A55CD}" type="datetimeFigureOut">
              <a:rPr lang="en-GB" smtClean="0"/>
              <a:t>13/09/2012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FA92-F438-49B6-BA27-8B7E3B48F0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CBA-2F40-4F31-AB46-497C7F0A55CD}" type="datetimeFigureOut">
              <a:rPr lang="en-GB" smtClean="0"/>
              <a:t>13/09/2012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FA92-F438-49B6-BA27-8B7E3B48F0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CBA-2F40-4F31-AB46-497C7F0A55CD}" type="datetimeFigureOut">
              <a:rPr lang="en-GB" smtClean="0"/>
              <a:t>13/09/2012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FA92-F438-49B6-BA27-8B7E3B48F0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CBA-2F40-4F31-AB46-497C7F0A55CD}" type="datetimeFigureOut">
              <a:rPr lang="en-GB" smtClean="0"/>
              <a:t>13/09/2012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311FA92-F438-49B6-BA27-8B7E3B48F0A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CBA-2F40-4F31-AB46-497C7F0A55CD}" type="datetimeFigureOut">
              <a:rPr lang="en-GB" smtClean="0"/>
              <a:t>13/09/2012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FA92-F438-49B6-BA27-8B7E3B48F0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CBA-2F40-4F31-AB46-497C7F0A55CD}" type="datetimeFigureOut">
              <a:rPr lang="en-GB" smtClean="0"/>
              <a:t>13/09/2012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FA92-F438-49B6-BA27-8B7E3B48F0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CBA-2F40-4F31-AB46-497C7F0A55CD}" type="datetimeFigureOut">
              <a:rPr lang="en-GB" smtClean="0"/>
              <a:t>13/09/2012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FA92-F438-49B6-BA27-8B7E3B48F0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CBA-2F40-4F31-AB46-497C7F0A55CD}" type="datetimeFigureOut">
              <a:rPr lang="en-GB" smtClean="0"/>
              <a:t>13/09/2012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FA92-F438-49B6-BA27-8B7E3B48F0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CBA-2F40-4F31-AB46-497C7F0A55CD}" type="datetimeFigureOut">
              <a:rPr lang="en-GB" smtClean="0"/>
              <a:t>13/09/2012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FA92-F438-49B6-BA27-8B7E3B48F0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CBA-2F40-4F31-AB46-497C7F0A55CD}" type="datetimeFigureOut">
              <a:rPr lang="en-GB" smtClean="0"/>
              <a:t>13/09/2012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FA92-F438-49B6-BA27-8B7E3B48F0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BA60CBA-2F40-4F31-AB46-497C7F0A55CD}" type="datetimeFigureOut">
              <a:rPr lang="en-GB" smtClean="0"/>
              <a:t>13/09/2012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11FA92-F438-49B6-BA27-8B7E3B48F0A5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124744"/>
          </a:xfrm>
        </p:spPr>
        <p:txBody>
          <a:bodyPr>
            <a:normAutofit fontScale="90000"/>
          </a:bodyPr>
          <a:lstStyle/>
          <a:p>
            <a:r>
              <a:rPr lang="en-GB" sz="4900" dirty="0"/>
              <a:t>Memory Lane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 numCol="2">
            <a:normAutofit fontScale="70000" lnSpcReduction="20000"/>
          </a:bodyPr>
          <a:lstStyle/>
          <a:p>
            <a:r>
              <a:rPr lang="en-GB" sz="3100" dirty="0"/>
              <a:t> </a:t>
            </a:r>
          </a:p>
          <a:p>
            <a:pPr marL="137160" indent="0">
              <a:buNone/>
            </a:pPr>
            <a:r>
              <a:rPr lang="en-GB" sz="3100" dirty="0"/>
              <a:t>I love my </a:t>
            </a:r>
            <a:r>
              <a:rPr lang="en-GB" sz="3100" dirty="0" err="1"/>
              <a:t>Grandad</a:t>
            </a:r>
            <a:r>
              <a:rPr lang="en-GB" sz="3100" dirty="0"/>
              <a:t> very much</a:t>
            </a:r>
          </a:p>
          <a:p>
            <a:pPr marL="137160" indent="0">
              <a:buNone/>
            </a:pPr>
            <a:r>
              <a:rPr lang="en-GB" sz="3100" dirty="0"/>
              <a:t>His stories make me smile</a:t>
            </a:r>
          </a:p>
          <a:p>
            <a:pPr marL="137160" indent="0">
              <a:buNone/>
            </a:pPr>
            <a:r>
              <a:rPr lang="en-GB" sz="3100" dirty="0"/>
              <a:t>But those stories that he used to tell</a:t>
            </a:r>
          </a:p>
          <a:p>
            <a:pPr marL="137160" indent="0">
              <a:buNone/>
            </a:pPr>
            <a:r>
              <a:rPr lang="en-GB" sz="3100" dirty="0"/>
              <a:t>He hasn’t told them for a while.</a:t>
            </a:r>
          </a:p>
          <a:p>
            <a:pPr marL="137160" indent="0">
              <a:buNone/>
            </a:pPr>
            <a:r>
              <a:rPr lang="en-GB" sz="3100" dirty="0"/>
              <a:t> </a:t>
            </a:r>
          </a:p>
          <a:p>
            <a:pPr marL="137160" indent="0">
              <a:buNone/>
            </a:pPr>
            <a:r>
              <a:rPr lang="en-GB" sz="3100" dirty="0"/>
              <a:t>He loved to go down ‘Memory Lane’</a:t>
            </a:r>
          </a:p>
          <a:p>
            <a:pPr marL="137160" indent="0">
              <a:buNone/>
            </a:pPr>
            <a:r>
              <a:rPr lang="en-GB" sz="3100" dirty="0"/>
              <a:t>He’d sit me on his lap </a:t>
            </a:r>
          </a:p>
          <a:p>
            <a:pPr marL="137160" indent="0">
              <a:buNone/>
            </a:pPr>
            <a:r>
              <a:rPr lang="en-GB" sz="3100" dirty="0"/>
              <a:t>He’d tell me tales of long ago  </a:t>
            </a:r>
          </a:p>
          <a:p>
            <a:pPr marL="137160" indent="0">
              <a:buNone/>
            </a:pPr>
            <a:r>
              <a:rPr lang="en-GB" sz="3100" dirty="0"/>
              <a:t>When he was a ‘handsome chap’.</a:t>
            </a:r>
          </a:p>
          <a:p>
            <a:pPr marL="137160" indent="0">
              <a:buNone/>
            </a:pPr>
            <a:r>
              <a:rPr lang="en-GB" sz="3100" dirty="0"/>
              <a:t> </a:t>
            </a:r>
          </a:p>
          <a:p>
            <a:pPr marL="137160" indent="0">
              <a:buNone/>
            </a:pPr>
            <a:r>
              <a:rPr lang="en-GB" sz="3100" dirty="0"/>
              <a:t>Of when he joined the navy</a:t>
            </a:r>
          </a:p>
          <a:p>
            <a:pPr marL="137160" indent="0">
              <a:buNone/>
            </a:pPr>
            <a:r>
              <a:rPr lang="en-GB" sz="3100" dirty="0"/>
              <a:t>And when he met my nan</a:t>
            </a:r>
          </a:p>
          <a:p>
            <a:pPr marL="137160" indent="0">
              <a:buNone/>
            </a:pPr>
            <a:r>
              <a:rPr lang="en-GB" sz="3100" dirty="0"/>
              <a:t>Of goals he scored and cars he raced </a:t>
            </a:r>
          </a:p>
          <a:p>
            <a:pPr marL="137160" indent="0">
              <a:buNone/>
            </a:pPr>
            <a:r>
              <a:rPr lang="en-GB" sz="3100" dirty="0"/>
              <a:t>And the marathon he ran.</a:t>
            </a:r>
          </a:p>
          <a:p>
            <a:pPr marL="137160" indent="0">
              <a:buNone/>
            </a:pPr>
            <a:r>
              <a:rPr lang="en-GB" sz="3100" dirty="0"/>
              <a:t> </a:t>
            </a:r>
          </a:p>
          <a:p>
            <a:pPr marL="137160" indent="0">
              <a:buNone/>
            </a:pPr>
            <a:r>
              <a:rPr lang="en-GB" sz="3100" dirty="0"/>
              <a:t>Of when he learned to cycle</a:t>
            </a:r>
          </a:p>
          <a:p>
            <a:pPr marL="137160" indent="0">
              <a:buNone/>
            </a:pPr>
            <a:r>
              <a:rPr lang="en-GB" sz="3100" dirty="0"/>
              <a:t>And his first time in a plane</a:t>
            </a:r>
          </a:p>
          <a:p>
            <a:pPr marL="137160" indent="0">
              <a:buNone/>
            </a:pPr>
            <a:r>
              <a:rPr lang="en-GB" sz="3100" dirty="0"/>
              <a:t>My </a:t>
            </a:r>
            <a:r>
              <a:rPr lang="en-GB" sz="3100" dirty="0" err="1"/>
              <a:t>Grandad</a:t>
            </a:r>
            <a:r>
              <a:rPr lang="en-GB" sz="3100" dirty="0"/>
              <a:t> talked for hours</a:t>
            </a:r>
          </a:p>
          <a:p>
            <a:pPr marL="137160" indent="0">
              <a:buNone/>
            </a:pPr>
            <a:r>
              <a:rPr lang="en-GB" sz="3100" dirty="0"/>
              <a:t>When he went down ‘Memory Lane’.</a:t>
            </a:r>
          </a:p>
          <a:p>
            <a:pPr marL="137160" indent="0">
              <a:buNone/>
            </a:pPr>
            <a:r>
              <a:rPr lang="en-GB" sz="3100" dirty="0"/>
              <a:t> </a:t>
            </a:r>
          </a:p>
          <a:p>
            <a:pPr marL="137160" indent="0">
              <a:buNone/>
            </a:pPr>
            <a:r>
              <a:rPr lang="en-GB" sz="3100" dirty="0"/>
              <a:t>But ‘Memory Lane’ is closed now</a:t>
            </a:r>
          </a:p>
          <a:p>
            <a:pPr marL="137160" indent="0">
              <a:buNone/>
            </a:pPr>
            <a:r>
              <a:rPr lang="en-GB" sz="3100" dirty="0"/>
              <a:t>My </a:t>
            </a:r>
            <a:r>
              <a:rPr lang="en-GB" sz="3100" dirty="0" err="1"/>
              <a:t>Grandad’s</a:t>
            </a:r>
            <a:r>
              <a:rPr lang="en-GB" sz="3100" dirty="0"/>
              <a:t> not the same</a:t>
            </a:r>
          </a:p>
          <a:p>
            <a:pPr marL="137160" indent="0">
              <a:buNone/>
            </a:pPr>
            <a:r>
              <a:rPr lang="en-GB" sz="3100" dirty="0"/>
              <a:t>And sometimes when I visit him</a:t>
            </a:r>
          </a:p>
          <a:p>
            <a:pPr marL="137160" indent="0">
              <a:buNone/>
            </a:pPr>
            <a:r>
              <a:rPr lang="en-GB" sz="3100" dirty="0"/>
              <a:t>He doesn’t know my name.</a:t>
            </a:r>
          </a:p>
          <a:p>
            <a:pPr marL="137160" indent="0">
              <a:buNone/>
            </a:pPr>
            <a:r>
              <a:rPr lang="en-GB" sz="3100" dirty="0"/>
              <a:t> </a:t>
            </a:r>
          </a:p>
          <a:p>
            <a:pPr marL="137160" indent="0">
              <a:buNone/>
            </a:pPr>
            <a:r>
              <a:rPr lang="en-GB" sz="3100" dirty="0"/>
              <a:t>They say it is ‘dementia’</a:t>
            </a:r>
          </a:p>
          <a:p>
            <a:pPr marL="137160" indent="0">
              <a:buNone/>
            </a:pPr>
            <a:r>
              <a:rPr lang="en-GB" sz="3100" dirty="0"/>
              <a:t>And it’s affecting </a:t>
            </a:r>
            <a:r>
              <a:rPr lang="en-GB" sz="3100" dirty="0" err="1"/>
              <a:t>Grandad’s</a:t>
            </a:r>
            <a:r>
              <a:rPr lang="en-GB" sz="3100" dirty="0"/>
              <a:t> brain</a:t>
            </a:r>
          </a:p>
          <a:p>
            <a:pPr marL="137160" indent="0">
              <a:buNone/>
            </a:pPr>
            <a:r>
              <a:rPr lang="en-GB" sz="3100" dirty="0"/>
              <a:t>But I’ll always love my </a:t>
            </a:r>
            <a:r>
              <a:rPr lang="en-GB" sz="3100" dirty="0" err="1"/>
              <a:t>Grandad</a:t>
            </a:r>
            <a:endParaRPr lang="en-GB" sz="3100" dirty="0"/>
          </a:p>
          <a:p>
            <a:pPr marL="137160" indent="0">
              <a:buNone/>
            </a:pPr>
            <a:r>
              <a:rPr lang="en-GB" sz="3100" dirty="0"/>
              <a:t>And our trips down ‘Memory Lane’.</a:t>
            </a:r>
          </a:p>
          <a:p>
            <a:pPr marL="137160" indent="0">
              <a:buNone/>
            </a:pPr>
            <a:r>
              <a:rPr lang="en-GB" sz="3100" dirty="0"/>
              <a:t> </a:t>
            </a:r>
          </a:p>
          <a:p>
            <a:pPr marL="137160" indent="0">
              <a:buNone/>
            </a:pPr>
            <a:r>
              <a:rPr lang="en-GB" sz="3100" b="1" dirty="0" err="1"/>
              <a:t>planetpoetry</a:t>
            </a:r>
            <a:r>
              <a:rPr lang="en-GB" sz="3100" b="1" dirty="0"/>
              <a:t> ® 2012©</a:t>
            </a:r>
            <a:endParaRPr lang="en-GB" sz="3100" dirty="0"/>
          </a:p>
          <a:p>
            <a:pPr marL="13716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69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40" y="2341491"/>
            <a:ext cx="9104784" cy="125896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Meeting those working and living with dementia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://www.nuffieldbioethics.org/sites/default/files/images/Dementia%20-%20female%20carer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038" y="3645024"/>
            <a:ext cx="4813786" cy="321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118" y="4067"/>
            <a:ext cx="3895706" cy="233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http://static.guim.co.uk/sys-images/Guardian/Pix/pictures/2012/4/26/1335440971912/Dementia-Dog--00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2" y="3789040"/>
            <a:ext cx="4109393" cy="2465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dementia.stir.ac.uk/files/image-gallery/CulturalConsiderationsAreImportantInDementiaCar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2" y="78638"/>
            <a:ext cx="3399284" cy="226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89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3600" dirty="0"/>
              <a:t>To be able to empathise with those with dementia and their </a:t>
            </a:r>
            <a:r>
              <a:rPr lang="en-GB" sz="3600" dirty="0" smtClean="0"/>
              <a:t>carers</a:t>
            </a:r>
            <a:endParaRPr lang="en-GB" sz="3600" dirty="0"/>
          </a:p>
          <a:p>
            <a:pPr lvl="0"/>
            <a:r>
              <a:rPr lang="en-GB" sz="3600" dirty="0"/>
              <a:t>To appreciate that a diagnosis of dementia is not the end of the battle</a:t>
            </a:r>
          </a:p>
          <a:p>
            <a:r>
              <a:rPr lang="en-GB" sz="3600" dirty="0"/>
              <a:t>To know how carers are supported and what can be done to help those with </a:t>
            </a:r>
            <a:r>
              <a:rPr lang="en-GB" sz="3600" dirty="0" smtClean="0"/>
              <a:t>dementia and the </a:t>
            </a:r>
            <a:r>
              <a:rPr lang="en-GB" sz="3600" dirty="0"/>
              <a:t>support available for a carer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3681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648"/>
            <a:ext cx="8229600" cy="1143000"/>
          </a:xfrm>
        </p:spPr>
        <p:txBody>
          <a:bodyPr/>
          <a:lstStyle/>
          <a:p>
            <a:r>
              <a:rPr lang="en-GB" dirty="0" smtClean="0"/>
              <a:t>The Visit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76064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 this lesson you and will have the opportunity to meet and talk with three people: a person with dementia, a carer and a person who works with those living with dementia.</a:t>
            </a:r>
          </a:p>
          <a:p>
            <a:r>
              <a:rPr lang="en-GB" dirty="0" smtClean="0"/>
              <a:t>They will be brought to the classroom by your two dementia champions</a:t>
            </a:r>
          </a:p>
          <a:p>
            <a:r>
              <a:rPr lang="en-GB" dirty="0" smtClean="0"/>
              <a:t>Remember that they will be unfamiliar with the school surroundings and are likely to be nervous.  You all need to be at your best to make them feel at ease.</a:t>
            </a:r>
          </a:p>
          <a:p>
            <a:r>
              <a:rPr lang="en-GB" dirty="0" smtClean="0"/>
              <a:t>Remember the lesson objectives and the suggested questions but don’t be afraid to ask other questions.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25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12596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How should I behave around someone with dementia?</a:t>
            </a:r>
            <a:r>
              <a:rPr lang="en-GB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en-GB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US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6"/>
            <a:ext cx="9144000" cy="580526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dirty="0" smtClean="0"/>
              <a:t>Make a good first impression – smile, show interest, say who you are when talking to them.</a:t>
            </a:r>
          </a:p>
          <a:p>
            <a:pPr>
              <a:lnSpc>
                <a:spcPct val="80000"/>
              </a:lnSpc>
            </a:pPr>
            <a:r>
              <a:rPr lang="en-GB" dirty="0"/>
              <a:t>Be conscious of non verbal communication (as language fails a person, they will look for non-verbal clues.  The person can get a message from </a:t>
            </a:r>
            <a:r>
              <a:rPr lang="en-GB" dirty="0" smtClean="0"/>
              <a:t>your tone</a:t>
            </a:r>
            <a:r>
              <a:rPr lang="en-GB" dirty="0"/>
              <a:t>, volume of voice, posture, hand gestures</a:t>
            </a:r>
            <a:r>
              <a:rPr lang="en-GB" dirty="0" smtClean="0"/>
              <a:t>).</a:t>
            </a:r>
            <a:endParaRPr lang="en-GB" dirty="0"/>
          </a:p>
          <a:p>
            <a:pPr>
              <a:lnSpc>
                <a:spcPct val="80000"/>
              </a:lnSpc>
            </a:pPr>
            <a:r>
              <a:rPr lang="en-GB" dirty="0" smtClean="0"/>
              <a:t>Help </a:t>
            </a:r>
            <a:r>
              <a:rPr lang="en-GB" dirty="0" smtClean="0"/>
              <a:t>people feel valued for who they were in the past, as well as who they are in the </a:t>
            </a:r>
            <a:r>
              <a:rPr lang="en-GB" dirty="0" smtClean="0"/>
              <a:t>present.</a:t>
            </a:r>
            <a:endParaRPr lang="en-GB" dirty="0" smtClean="0"/>
          </a:p>
          <a:p>
            <a:pPr>
              <a:lnSpc>
                <a:spcPct val="80000"/>
              </a:lnSpc>
            </a:pPr>
            <a:r>
              <a:rPr lang="en-GB" dirty="0" smtClean="0"/>
              <a:t>Make </a:t>
            </a:r>
            <a:r>
              <a:rPr lang="en-GB" dirty="0" smtClean="0"/>
              <a:t>sure that you listen and show that you are listening and are interested.</a:t>
            </a:r>
            <a:endParaRPr lang="en-GB" dirty="0" smtClean="0"/>
          </a:p>
          <a:p>
            <a:pPr>
              <a:lnSpc>
                <a:spcPct val="80000"/>
              </a:lnSpc>
            </a:pPr>
            <a:r>
              <a:rPr lang="en-GB" dirty="0" smtClean="0"/>
              <a:t>Be </a:t>
            </a:r>
            <a:r>
              <a:rPr lang="en-GB" dirty="0" smtClean="0"/>
              <a:t>courteous – don’t talk down or criticise them.  Don’t talk as if they’re not there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Respect </a:t>
            </a:r>
            <a:r>
              <a:rPr lang="en-GB" dirty="0" smtClean="0"/>
              <a:t>a person’s cultural values – such as religion, what they can eat, whether to address them formally or </a:t>
            </a:r>
            <a:r>
              <a:rPr lang="en-GB" dirty="0" smtClean="0"/>
              <a:t>informally.</a:t>
            </a:r>
          </a:p>
          <a:p>
            <a:pPr marL="137160" indent="0">
              <a:lnSpc>
                <a:spcPct val="80000"/>
              </a:lnSpc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r>
              <a:rPr lang="en-GB" b="1" dirty="0" smtClean="0">
                <a:solidFill>
                  <a:srgbClr val="0000FF"/>
                </a:solidFill>
              </a:rPr>
              <a:t>UNDERSTAND </a:t>
            </a:r>
            <a:r>
              <a:rPr lang="en-GB" b="1" dirty="0" smtClean="0">
                <a:solidFill>
                  <a:srgbClr val="0000FF"/>
                </a:solidFill>
              </a:rPr>
              <a:t>HOW THE PERSON FEELS, AND TREAT THEM AS YOU WOULD WANT TO BE TREATED YOURSELF</a:t>
            </a:r>
            <a:endParaRPr lang="en-US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finally….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What have you learnt?</a:t>
            </a:r>
          </a:p>
          <a:p>
            <a:r>
              <a:rPr lang="en-GB" sz="5400" dirty="0" smtClean="0"/>
              <a:t>How do you feel?</a:t>
            </a:r>
          </a:p>
          <a:p>
            <a:r>
              <a:rPr lang="en-GB" sz="5400" dirty="0" smtClean="0"/>
              <a:t>How will you change?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97118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3">
      <a:dk1>
        <a:sysClr val="windowText" lastClr="000000"/>
      </a:dk1>
      <a:lt1>
        <a:srgbClr val="000000"/>
      </a:lt1>
      <a:dk2>
        <a:srgbClr val="FFFF00"/>
      </a:dk2>
      <a:lt2>
        <a:srgbClr val="C6E7FC"/>
      </a:lt2>
      <a:accent1>
        <a:srgbClr val="FFFF00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539</TotalTime>
  <Words>225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Memory Lane  </vt:lpstr>
      <vt:lpstr>Meeting those working and living with dementia</vt:lpstr>
      <vt:lpstr>Learning objectives</vt:lpstr>
      <vt:lpstr>The Visit</vt:lpstr>
      <vt:lpstr>How should I behave around someone with dementia? </vt:lpstr>
      <vt:lpstr>And finally….</vt:lpstr>
    </vt:vector>
  </TitlesOfParts>
  <Company>Swanshurst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Lane  </dc:title>
  <dc:creator>Douglas Smith</dc:creator>
  <cp:lastModifiedBy>Douglas Smith</cp:lastModifiedBy>
  <cp:revision>2</cp:revision>
  <dcterms:created xsi:type="dcterms:W3CDTF">2012-09-13T08:44:02Z</dcterms:created>
  <dcterms:modified xsi:type="dcterms:W3CDTF">2012-09-13T17:43:20Z</dcterms:modified>
</cp:coreProperties>
</file>